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notesMasterIdLst>
    <p:notesMasterId r:id="rId13"/>
  </p:notesMasterIdLst>
  <p:sldIdLst>
    <p:sldId id="438" r:id="rId2"/>
    <p:sldId id="439" r:id="rId3"/>
    <p:sldId id="443" r:id="rId4"/>
    <p:sldId id="454" r:id="rId5"/>
    <p:sldId id="455" r:id="rId6"/>
    <p:sldId id="456" r:id="rId7"/>
    <p:sldId id="457" r:id="rId8"/>
    <p:sldId id="453" r:id="rId9"/>
    <p:sldId id="451" r:id="rId10"/>
    <p:sldId id="452" r:id="rId11"/>
    <p:sldId id="449" r:id="rId12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FF33CC"/>
    <a:srgbClr val="00FFFF"/>
    <a:srgbClr val="33CCCC"/>
    <a:srgbClr val="FFFFCC"/>
    <a:srgbClr val="0000FF"/>
    <a:srgbClr val="CC0099"/>
    <a:srgbClr val="333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1" autoAdjust="0"/>
    <p:restoredTop sz="94684" autoAdjust="0"/>
  </p:normalViewPr>
  <p:slideViewPr>
    <p:cSldViewPr>
      <p:cViewPr varScale="1">
        <p:scale>
          <a:sx n="74" d="100"/>
          <a:sy n="74" d="100"/>
        </p:scale>
        <p:origin x="510" y="66"/>
      </p:cViewPr>
      <p:guideLst>
        <p:guide orient="horz" pos="2160"/>
        <p:guide pos="2880"/>
      </p:guideLst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5BE7B9-8C8D-467A-818E-0C9277F2C2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BA3B-54AF-4775-92E9-3096332E2B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585928"/>
      </p:ext>
    </p:extLst>
  </p:cSld>
  <p:clrMapOvr>
    <a:masterClrMapping/>
  </p:clrMapOvr>
  <p:transition spd="med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BE441-BC85-46C7-B050-3E8825D37A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2463"/>
      </p:ext>
    </p:extLst>
  </p:cSld>
  <p:clrMapOvr>
    <a:masterClrMapping/>
  </p:clrMapOvr>
  <p:transition spd="med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425C9-7128-4704-B410-E421AAD89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830991"/>
      </p:ext>
    </p:extLst>
  </p:cSld>
  <p:clrMapOvr>
    <a:masterClrMapping/>
  </p:clrMapOvr>
  <p:transition spd="med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9A39-D220-4B13-A40D-0724F04471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960375"/>
      </p:ext>
    </p:extLst>
  </p:cSld>
  <p:clrMapOvr>
    <a:masterClrMapping/>
  </p:clrMapOvr>
  <p:transition spd="med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3D9E6-9A8E-443A-B7F5-F04A169508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886893"/>
      </p:ext>
    </p:extLst>
  </p:cSld>
  <p:clrMapOvr>
    <a:masterClrMapping/>
  </p:clrMapOvr>
  <p:transition spd="med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5BC69-14DF-49D3-9EE0-ADE2339D34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90142"/>
      </p:ext>
    </p:extLst>
  </p:cSld>
  <p:clrMapOvr>
    <a:masterClrMapping/>
  </p:clrMapOvr>
  <p:transition spd="med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24741-1C7C-44BD-B52A-D6C9E4D435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2206781"/>
      </p:ext>
    </p:extLst>
  </p:cSld>
  <p:clrMapOvr>
    <a:masterClrMapping/>
  </p:clrMapOvr>
  <p:transition spd="med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DFD0B-7F7C-40B8-AA02-BE4F6BF627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366865"/>
      </p:ext>
    </p:extLst>
  </p:cSld>
  <p:clrMapOvr>
    <a:masterClrMapping/>
  </p:clrMapOvr>
  <p:transition spd="med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D00DD-E2E9-4CE1-BD84-6DA086C6E1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734001"/>
      </p:ext>
    </p:extLst>
  </p:cSld>
  <p:clrMapOvr>
    <a:masterClrMapping/>
  </p:clrMapOvr>
  <p:transition spd="med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8B334-81F5-40FC-9C48-885DD11415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197657"/>
      </p:ext>
    </p:extLst>
  </p:cSld>
  <p:clrMapOvr>
    <a:masterClrMapping/>
  </p:clrMapOvr>
  <p:transition spd="med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B51E2-F61C-4876-A1DA-34F406A2AF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937444"/>
      </p:ext>
    </p:extLst>
  </p:cSld>
  <p:clrMapOvr>
    <a:masterClrMapping/>
  </p:clrMapOvr>
  <p:transition spd="med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rgbClr val="000099"/>
            </a:gs>
            <a:gs pos="100000">
              <a:srgbClr val="0000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/>
            </a:lvl1pPr>
          </a:lstStyle>
          <a:p>
            <a:pPr>
              <a:defRPr/>
            </a:pPr>
            <a:fld id="{DAF43547-1080-4833-A0D6-B7B9F09857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9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ransition spd="med">
    <p:cover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252520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0" indent="-26670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微电子器件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次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测试第</a:t>
            </a:r>
            <a:r>
              <a:rPr lang="en-US" altLang="zh-CN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题（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共</a:t>
            </a:r>
            <a:r>
              <a:rPr lang="en-US" altLang="zh-CN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题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如下图是工作于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T=300K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、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G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≠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0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的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理想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MOS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电容能带图。在硅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二氧化硅界面处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E</a:t>
            </a:r>
            <a:r>
              <a:rPr kumimoji="1" lang="en-US" altLang="zh-CN" sz="20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F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</a:t>
            </a:r>
            <a:r>
              <a:rPr kumimoji="1" lang="en-US" altLang="zh-CN" sz="2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E</a:t>
            </a:r>
            <a:r>
              <a:rPr kumimoji="1" lang="en-US" altLang="zh-CN" sz="200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i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（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Si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和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SiO</a:t>
            </a:r>
            <a:r>
              <a:rPr kumimoji="1" lang="en-US" altLang="zh-CN" sz="200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2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相对介电常数分别为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11.8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和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3.9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）。试问：</a:t>
            </a:r>
            <a:endParaRPr kumimoji="1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（</a:t>
            </a:r>
            <a:r>
              <a:rPr kumimoji="1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</a:t>
            </a: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）在半导体内部达到平衡了吗？</a:t>
            </a:r>
            <a:endParaRPr kumimoji="1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el-GR" altLang="zh-CN" sz="20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衬底费米势</a:t>
            </a:r>
            <a:r>
              <a:rPr kumimoji="1" lang="el-GR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kumimoji="1" lang="en-US" altLang="zh-CN" sz="2000" i="0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kumimoji="1" lang="en-US" altLang="zh-CN" sz="2000" i="0" u="none" strike="noStrike" kern="1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）表面势</a:t>
            </a:r>
            <a:r>
              <a:rPr kumimoji="1" lang="el-GR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kumimoji="1" lang="en-US" altLang="zh-CN" sz="2000" i="0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kumimoji="1" lang="en-US" altLang="zh-CN" sz="2000" i="0" u="none" strike="noStrike" kern="1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）栅压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000" i="0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kumimoji="1" lang="en-US" altLang="zh-CN" sz="2000" i="0" u="none" strike="noStrike" kern="1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）氧化层厚度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000" i="0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200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kumimoji="1" lang="zh-CN" altLang="zh-CN" sz="200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12" y="3140969"/>
            <a:ext cx="567392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3434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2696"/>
            <a:ext cx="7488832" cy="5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93649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0648"/>
            <a:ext cx="6912768" cy="64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58917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6483673" cy="50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042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008" y="260648"/>
            <a:ext cx="896448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0" indent="-26670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微电子器件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次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测试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题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共</a:t>
            </a:r>
            <a:r>
              <a:rPr lang="en-US" altLang="zh-CN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题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对于如右下图所示的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MOS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晶体管的能带图，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Si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和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SiO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相对介电常数分别为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11.8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和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3.9</a:t>
            </a:r>
            <a:r>
              <a:rPr lang="zh-CN" altLang="en-US" sz="2000" kern="0" dirty="0" smtClean="0">
                <a:latin typeface="+mn-lt"/>
                <a:ea typeface="仿宋" panose="02010609060101010101" pitchFamily="49" charset="-122"/>
              </a:rPr>
              <a:t>，真空介电常数为</a:t>
            </a:r>
            <a:r>
              <a:rPr lang="en-US" altLang="zh-CN" sz="2000" kern="0" dirty="0" smtClean="0">
                <a:latin typeface="Times New Roman"/>
                <a:ea typeface="仿宋" panose="02010609060101010101" pitchFamily="49" charset="-122"/>
              </a:rPr>
              <a:t>8.854×10</a:t>
            </a:r>
            <a:r>
              <a:rPr lang="en-US" altLang="zh-CN" sz="2000" kern="0" baseline="30000" dirty="0" smtClean="0">
                <a:latin typeface="Times New Roman"/>
                <a:ea typeface="仿宋" panose="02010609060101010101" pitchFamily="49" charset="-122"/>
              </a:rPr>
              <a:t>-14</a:t>
            </a:r>
            <a:r>
              <a:rPr lang="en-US" altLang="zh-CN" sz="2000" kern="0" dirty="0" smtClean="0">
                <a:latin typeface="Times New Roman"/>
                <a:ea typeface="仿宋" panose="02010609060101010101" pitchFamily="49" charset="-122"/>
              </a:rPr>
              <a:t>F/cm</a:t>
            </a:r>
            <a:r>
              <a:rPr lang="zh-CN" altLang="en-US" sz="2000" kern="0" dirty="0" smtClean="0">
                <a:latin typeface="+mn-lt"/>
                <a:ea typeface="仿宋" panose="02010609060101010101" pitchFamily="49" charset="-122"/>
              </a:rPr>
              <a:t>，栅介质层厚度</a:t>
            </a:r>
            <a:r>
              <a:rPr lang="en-US" altLang="zh-CN" sz="2000" kern="0" dirty="0" err="1" smtClean="0">
                <a:latin typeface="+mn-lt"/>
                <a:ea typeface="仿宋" panose="02010609060101010101" pitchFamily="49" charset="-122"/>
              </a:rPr>
              <a:t>T</a:t>
            </a:r>
            <a:r>
              <a:rPr lang="en-US" altLang="zh-CN" sz="2000" kern="0" baseline="-25000" dirty="0" err="1" smtClean="0">
                <a:latin typeface="+mn-lt"/>
                <a:ea typeface="仿宋" panose="02010609060101010101" pitchFamily="49" charset="-122"/>
              </a:rPr>
              <a:t>ox</a:t>
            </a:r>
            <a:r>
              <a:rPr lang="en-US" altLang="zh-CN" sz="2000" kern="0" dirty="0" smtClean="0">
                <a:latin typeface="+mn-lt"/>
                <a:ea typeface="仿宋" panose="02010609060101010101" pitchFamily="49" charset="-122"/>
              </a:rPr>
              <a:t>=100nm</a:t>
            </a:r>
            <a:r>
              <a:rPr lang="zh-CN" altLang="en-US" sz="2000" kern="0" dirty="0" smtClean="0"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kern="0" dirty="0" err="1" smtClean="0"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kern="0" baseline="-25000" dirty="0" err="1" smtClean="0"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kern="0" dirty="0" smtClean="0">
                <a:latin typeface="+mn-lt"/>
                <a:ea typeface="仿宋" panose="02010609060101010101" pitchFamily="49" charset="-122"/>
              </a:rPr>
              <a:t>=1×10</a:t>
            </a:r>
            <a:r>
              <a:rPr lang="en-US" altLang="zh-CN" sz="2000" kern="0" baseline="30000" dirty="0" smtClean="0">
                <a:latin typeface="+mn-lt"/>
                <a:ea typeface="仿宋" panose="02010609060101010101" pitchFamily="49" charset="-122"/>
              </a:rPr>
              <a:t>10</a:t>
            </a:r>
            <a:r>
              <a:rPr lang="en-US" altLang="zh-CN" sz="2000" kern="0" dirty="0" smtClean="0">
                <a:latin typeface="+mn-lt"/>
                <a:ea typeface="仿宋" panose="02010609060101010101" pitchFamily="49" charset="-122"/>
              </a:rPr>
              <a:t>/cm</a:t>
            </a:r>
            <a:r>
              <a:rPr lang="en-US" altLang="zh-CN" sz="2000" kern="0" baseline="30000" dirty="0" smtClean="0">
                <a:latin typeface="+mn-lt"/>
                <a:ea typeface="仿宋" panose="02010609060101010101" pitchFamily="49" charset="-122"/>
              </a:rPr>
              <a:t>3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。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试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回答：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、这是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NMOS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管还是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PMOS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管？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2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、这是增强型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FET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还是耗尽型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FET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？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kern="0" dirty="0" smtClean="0">
                <a:latin typeface="+mn-lt"/>
                <a:ea typeface="仿宋" panose="02010609060101010101" pitchFamily="49" charset="-122"/>
              </a:rPr>
              <a:t>    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为什么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？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3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、求平带电压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FB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、本征电压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i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和阈值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kern="0" dirty="0" smtClean="0">
                <a:latin typeface="+mn-lt"/>
                <a:ea typeface="仿宋" panose="02010609060101010101" pitchFamily="49" charset="-122"/>
              </a:rPr>
              <a:t>    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电压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T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；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4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、当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GS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分别为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0.5V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和</a:t>
            </a:r>
            <a:r>
              <a:rPr kumimoji="1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-0.8V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时的半导体表面电子浓度。</a:t>
            </a:r>
            <a:endParaRPr kumimoji="1" lang="zh-CN" altLang="zh-CN" sz="2000" b="1" i="0" u="none" strike="noStrike" kern="1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92896"/>
            <a:ext cx="4464496" cy="267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00255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8" y="764704"/>
            <a:ext cx="8720000" cy="5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24550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7920"/>
            <a:ext cx="8232381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90628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2" y="332656"/>
            <a:ext cx="8476190" cy="57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4753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8512470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28208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260648"/>
            <a:ext cx="87129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测试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0" kern="100" dirty="0" smtClean="0">
                <a:latin typeface="+mn-lt"/>
                <a:ea typeface="仿宋" panose="02010609060101010101" pitchFamily="49" charset="-122"/>
              </a:rPr>
              <a:t>有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一增强型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管，其沟道宽长比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 Z/L=10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，沟道载流子迁移率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0" kern="100" dirty="0" err="1">
                <a:latin typeface="+mn-lt"/>
                <a:ea typeface="仿宋" panose="02010609060101010101" pitchFamily="49" charset="-122"/>
              </a:rPr>
              <a:t>μ</a:t>
            </a:r>
            <a:r>
              <a:rPr lang="en-US" altLang="zh-CN" sz="2000" b="0" kern="100" baseline="-25000" dirty="0" err="1"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=200 cm</a:t>
            </a:r>
            <a:r>
              <a:rPr lang="en-US" altLang="zh-CN" sz="2000" b="0" kern="100" baseline="30000" dirty="0"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kern="100" baseline="30000" dirty="0">
                <a:latin typeface="+mn-lt"/>
                <a:ea typeface="仿宋" panose="02010609060101010101" pitchFamily="49" charset="-122"/>
              </a:rPr>
              <a:t>-1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000" b="0" kern="100" baseline="30000" dirty="0">
                <a:latin typeface="+mn-lt"/>
                <a:ea typeface="仿宋" panose="02010609060101010101" pitchFamily="49" charset="-122"/>
              </a:rPr>
              <a:t>-1</a:t>
            </a:r>
            <a:r>
              <a:rPr lang="zh-CN" altLang="zh-CN" sz="2000" b="0" kern="100" dirty="0" smtClean="0">
                <a:latin typeface="+mn-lt"/>
                <a:ea typeface="仿宋" panose="02010609060101010101" pitchFamily="49" charset="-122"/>
              </a:rPr>
              <a:t>。下</a:t>
            </a:r>
            <a:r>
              <a:rPr lang="zh-CN" altLang="en-US" sz="2000" b="0" kern="100" dirty="0" smtClean="0">
                <a:latin typeface="+mn-lt"/>
                <a:ea typeface="仿宋" panose="02010609060101010101" pitchFamily="49" charset="-122"/>
              </a:rPr>
              <a:t>页</a:t>
            </a:r>
            <a:r>
              <a:rPr lang="zh-CN" altLang="zh-CN" sz="2000" b="0" kern="100" dirty="0" smtClean="0">
                <a:latin typeface="+mn-lt"/>
                <a:ea typeface="仿宋" panose="02010609060101010101" pitchFamily="49" charset="-122"/>
              </a:rPr>
              <a:t>图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所示为其转移特性曲线，测试时漏源电压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</a:rPr>
              <a:t>DS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固定为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1.0 V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。此曲线由两段构成，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AC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段为抛物线，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CD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段为直线，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C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点的纵坐标为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4.0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，直线的延长线在横轴上的截距也就是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B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点的坐标为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2.0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。试求：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该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管的阈值电压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</a:rPr>
              <a:t>T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该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管的增益因子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β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如果将该器件作为可控电阻器来使用，要获得 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1 </a:t>
            </a:r>
            <a:r>
              <a:rPr lang="en-US" altLang="zh-CN" sz="2000" b="0" kern="100" dirty="0" err="1">
                <a:latin typeface="+mn-lt"/>
                <a:ea typeface="仿宋" panose="02010609060101010101" pitchFamily="49" charset="-122"/>
              </a:rPr>
              <a:t>kΩ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的电阻，此时的栅源电压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</a:rPr>
              <a:t>GS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应设置为多少？此时沟道内的电子电荷面密度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0" kern="100" dirty="0" err="1">
                <a:latin typeface="+mn-lt"/>
                <a:ea typeface="仿宋" panose="02010609060101010101" pitchFamily="49" charset="-122"/>
              </a:rPr>
              <a:t>Q</a:t>
            </a:r>
            <a:r>
              <a:rPr lang="en-US" altLang="zh-CN" sz="2000" b="0" kern="100" baseline="-25000" dirty="0" err="1"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为多少？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将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MOS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晶体管用作信号放大需要器件工作于饱和区，如果此时要获得 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8 </a:t>
            </a:r>
            <a:r>
              <a:rPr lang="en-US" altLang="zh-CN" sz="2000" b="0" kern="100" dirty="0" err="1">
                <a:latin typeface="+mn-lt"/>
                <a:ea typeface="仿宋" panose="02010609060101010101" pitchFamily="49" charset="-122"/>
              </a:rPr>
              <a:t>mS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（豪西门子）的跨导，此时的栅源电压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</a:rPr>
              <a:t>GS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</a:rPr>
              <a:t>应设置为多少？</a:t>
            </a:r>
          </a:p>
        </p:txBody>
      </p:sp>
    </p:spTree>
    <p:extLst>
      <p:ext uri="{BB962C8B-B14F-4D97-AF65-F5344CB8AC3E}">
        <p14:creationId xmlns:p14="http://schemas.microsoft.com/office/powerpoint/2010/main" val="3534159223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0728"/>
            <a:ext cx="5292427" cy="39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623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D:\Microsoft Office\Templates\Presentation Designs\Lock And Key.pot</Template>
  <TotalTime>9246</TotalTime>
  <Words>399</Words>
  <Application>Microsoft Office PowerPoint</Application>
  <PresentationFormat>全屏显示(4:3)</PresentationFormat>
  <Paragraphs>24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仿宋</vt:lpstr>
      <vt:lpstr>宋体</vt:lpstr>
      <vt:lpstr>Arial</vt:lpstr>
      <vt:lpstr>Tahoma</vt:lpstr>
      <vt:lpstr>Times New Roman</vt:lpstr>
      <vt:lpstr>默认设计模板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320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PowerPoint演示文稿</dc:title>
  <dc:creator>ZQZ</dc:creator>
  <cp:lastModifiedBy>JIANGUO ZHANG</cp:lastModifiedBy>
  <cp:revision>1304</cp:revision>
  <dcterms:created xsi:type="dcterms:W3CDTF">1997-10-01T02:22:15Z</dcterms:created>
  <dcterms:modified xsi:type="dcterms:W3CDTF">2024-06-13T03:48:19Z</dcterms:modified>
</cp:coreProperties>
</file>